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51"/>
  </p:notesMasterIdLst>
  <p:handoutMasterIdLst>
    <p:handoutMasterId r:id="rId52"/>
  </p:handoutMasterIdLst>
  <p:sldIdLst>
    <p:sldId id="256" r:id="rId2"/>
    <p:sldId id="590" r:id="rId3"/>
    <p:sldId id="595" r:id="rId4"/>
    <p:sldId id="591" r:id="rId5"/>
    <p:sldId id="592" r:id="rId6"/>
    <p:sldId id="598" r:id="rId7"/>
    <p:sldId id="593" r:id="rId8"/>
    <p:sldId id="594" r:id="rId9"/>
    <p:sldId id="597" r:id="rId10"/>
    <p:sldId id="602" r:id="rId11"/>
    <p:sldId id="606" r:id="rId12"/>
    <p:sldId id="607" r:id="rId13"/>
    <p:sldId id="601" r:id="rId14"/>
    <p:sldId id="620" r:id="rId15"/>
    <p:sldId id="603" r:id="rId16"/>
    <p:sldId id="604" r:id="rId17"/>
    <p:sldId id="599" r:id="rId18"/>
    <p:sldId id="600" r:id="rId19"/>
    <p:sldId id="619" r:id="rId20"/>
    <p:sldId id="624" r:id="rId21"/>
    <p:sldId id="610" r:id="rId22"/>
    <p:sldId id="611" r:id="rId23"/>
    <p:sldId id="614" r:id="rId24"/>
    <p:sldId id="615" r:id="rId25"/>
    <p:sldId id="616" r:id="rId26"/>
    <p:sldId id="613" r:id="rId27"/>
    <p:sldId id="609" r:id="rId28"/>
    <p:sldId id="573" r:id="rId29"/>
    <p:sldId id="622" r:id="rId30"/>
    <p:sldId id="623" r:id="rId31"/>
    <p:sldId id="579" r:id="rId32"/>
    <p:sldId id="581" r:id="rId33"/>
    <p:sldId id="582" r:id="rId34"/>
    <p:sldId id="580" r:id="rId35"/>
    <p:sldId id="583" r:id="rId36"/>
    <p:sldId id="584" r:id="rId37"/>
    <p:sldId id="585" r:id="rId38"/>
    <p:sldId id="588" r:id="rId39"/>
    <p:sldId id="589" r:id="rId40"/>
    <p:sldId id="596" r:id="rId41"/>
    <p:sldId id="617" r:id="rId42"/>
    <p:sldId id="587" r:id="rId43"/>
    <p:sldId id="625" r:id="rId44"/>
    <p:sldId id="621" r:id="rId45"/>
    <p:sldId id="618" r:id="rId46"/>
    <p:sldId id="627" r:id="rId47"/>
    <p:sldId id="626" r:id="rId48"/>
    <p:sldId id="628" r:id="rId49"/>
    <p:sldId id="629" r:id="rId50"/>
  </p:sldIdLst>
  <p:sldSz cx="9144000" cy="5143500" type="screen16x9"/>
  <p:notesSz cx="6858000" cy="9144000"/>
  <p:embeddedFontLst>
    <p:embeddedFont>
      <p:font typeface="Brush Script MT" panose="03060802040406070304" pitchFamily="66" charset="0"/>
      <p:italic r:id="rId53"/>
    </p:embeddedFont>
    <p:embeddedFont>
      <p:font typeface="Adobe Devanagari" panose="02040503050201020203" pitchFamily="18" charset="0"/>
      <p:regular r:id="rId54"/>
      <p:bold r:id="rId55"/>
      <p:italic r:id="rId56"/>
      <p:boldItalic r:id="rId57"/>
    </p:embeddedFon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Dosis" panose="020B0604020202020204" charset="0"/>
      <p:regular r:id="rId62"/>
      <p:bold r:id="rId63"/>
    </p:embeddedFont>
    <p:embeddedFont>
      <p:font typeface="Bahnschrift Light Condensed" panose="020B0502040204020203" pitchFamily="34" charset="0"/>
      <p:regular r:id="rId64"/>
    </p:embeddedFont>
    <p:embeddedFont>
      <p:font typeface="Britannic Bold" panose="020B0903060703020204" pitchFamily="34" charset="0"/>
      <p:regular r:id="rId65"/>
    </p:embeddedFont>
    <p:embeddedFont>
      <p:font typeface="Sniglet" panose="020B0604020202020204" charset="0"/>
      <p:regular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742" autoAdjust="0"/>
  </p:normalViewPr>
  <p:slideViewPr>
    <p:cSldViewPr snapToGrid="0">
      <p:cViewPr>
        <p:scale>
          <a:sx n="100" d="100"/>
          <a:sy n="100" d="100"/>
        </p:scale>
        <p:origin x="946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font" Target="fonts/font11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61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3347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01" name="Google Shape;401;p8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0" name="Google Shape;430;p8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1" name="Google Shape;431;p8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3480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185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3" r:id="rId2"/>
    <p:sldLayoutId id="2147483664" r:id="rId3"/>
    <p:sldLayoutId id="2147483665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rasco.org/security/pwdump_7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samsclass.info/123/proj10/ca_setup-4-9-56.7z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7-zip.org/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asecuritysite.com/encryption/lmhash?sortby=hashme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Cracking Windows </a:t>
            </a:r>
            <a:r>
              <a:rPr lang="en-US" dirty="0" smtClean="0"/>
              <a:t>Passwords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extract </a:t>
            </a:r>
            <a:r>
              <a:rPr lang="en-US" dirty="0" smtClean="0"/>
              <a:t>NTLM </a:t>
            </a:r>
            <a:r>
              <a:rPr lang="en-US" dirty="0" err="1" smtClean="0"/>
              <a:t>hashcode</a:t>
            </a:r>
            <a:r>
              <a:rPr lang="en-US" dirty="0" smtClean="0"/>
              <a:t> using Pwdumer7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2" name="TextBox 1"/>
          <p:cNvSpPr txBox="1"/>
          <p:nvPr/>
        </p:nvSpPr>
        <p:spPr>
          <a:xfrm>
            <a:off x="3865176" y="3556000"/>
            <a:ext cx="4592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Tested on Win 7 and Win 8.1. Does not work on Win 10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517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Passwords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19" y="1158351"/>
            <a:ext cx="3050997" cy="35643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529" y="1927314"/>
            <a:ext cx="4433853" cy="1210751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818125" y="2447171"/>
            <a:ext cx="477581" cy="17103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65750" y="3409950"/>
            <a:ext cx="21034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dirty="0" smtClean="0"/>
              <a:t>et user frank pass /add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524500" y="2618210"/>
            <a:ext cx="1016000" cy="791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3333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Location of NTLM hashes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7924" y="1302837"/>
            <a:ext cx="7451195" cy="3610800"/>
          </a:xfrm>
        </p:spPr>
        <p:txBody>
          <a:bodyPr/>
          <a:lstStyle/>
          <a:p>
            <a:r>
              <a:rPr lang="en-US" dirty="0" smtClean="0"/>
              <a:t>Stored </a:t>
            </a:r>
            <a:r>
              <a:rPr lang="en-US" dirty="0"/>
              <a:t>in the Windows SAM file. </a:t>
            </a:r>
            <a:endParaRPr lang="en-US" dirty="0" smtClean="0"/>
          </a:p>
          <a:p>
            <a:r>
              <a:rPr lang="en-US" dirty="0" smtClean="0">
                <a:latin typeface="Britannic Bold" panose="020B0903060703020204" pitchFamily="34" charset="0"/>
              </a:rPr>
              <a:t>C</a:t>
            </a:r>
            <a:r>
              <a:rPr lang="en-US" dirty="0">
                <a:latin typeface="Britannic Bold" panose="020B0903060703020204" pitchFamily="34" charset="0"/>
              </a:rPr>
              <a:t>:\Windows\System32\config </a:t>
            </a:r>
            <a:endParaRPr lang="en-US" dirty="0" smtClean="0">
              <a:latin typeface="Britannic Bold" panose="020B0903060703020204" pitchFamily="34" charset="0"/>
            </a:endParaRPr>
          </a:p>
          <a:p>
            <a:pPr lvl="1"/>
            <a:r>
              <a:rPr lang="en-US" dirty="0" smtClean="0"/>
              <a:t>is </a:t>
            </a:r>
            <a:r>
              <a:rPr lang="en-US" dirty="0"/>
              <a:t>not accessible while the operating system is booted up.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registry at </a:t>
            </a:r>
            <a:r>
              <a:rPr lang="en-US" dirty="0" smtClean="0">
                <a:latin typeface="Britannic Bold" panose="020B0903060703020204" pitchFamily="34" charset="0"/>
              </a:rPr>
              <a:t>HKEY_LOCAL_MACHINE\SAM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ot </a:t>
            </a:r>
            <a:r>
              <a:rPr lang="en-US" dirty="0"/>
              <a:t>accessible while the operating system is booted.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8879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Password Dumper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1" y="102509"/>
            <a:ext cx="5128260" cy="47902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9581" y="2646462"/>
            <a:ext cx="36070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http://www.tarasco.org/security/pwdump_7/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08062" y="4022929"/>
            <a:ext cx="4107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Disable anti-virus if download fails. See next slide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094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Disable Anti-virus (Win 8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596" y="1358635"/>
            <a:ext cx="4961662" cy="34283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50667"/>
            <a:ext cx="3490286" cy="1550846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576320" y="2885440"/>
            <a:ext cx="241805" cy="187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85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Unzip pwdump7/zip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451493"/>
            <a:ext cx="6944694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85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Command Prompt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249" y="510979"/>
            <a:ext cx="3153946" cy="40084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3440" y="1699260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With administrator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107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dump command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19" y="1767879"/>
            <a:ext cx="5741169" cy="30100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504" y="446662"/>
            <a:ext cx="4772691" cy="86689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5623560" y="1429518"/>
            <a:ext cx="403860" cy="338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779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Extracted NTML hashes (Local VM- Win 7)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334452"/>
            <a:ext cx="6848475" cy="13620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4969" y="3133755"/>
            <a:ext cx="85191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Administrator:500:NO PASSWORD*********************:FC525C9683E8FE067095BA2DDC971889:::</a:t>
            </a:r>
          </a:p>
          <a:p>
            <a:r>
              <a:rPr lang="en-US" dirty="0"/>
              <a:t>Guest:501:NO PASSWORD*********************:NO PASSWORD*********************:::</a:t>
            </a:r>
          </a:p>
          <a:p>
            <a:r>
              <a:rPr lang="en-US" dirty="0"/>
              <a:t>IEUser:1000:NO PASSWORD*********************:FC525C9683E8FE067095BA2DDC971889:::</a:t>
            </a:r>
          </a:p>
          <a:p>
            <a:r>
              <a:rPr lang="en-US" dirty="0"/>
              <a:t>sshd:1001:NO PASSWORD*********************:NO PASSWORD*********************:::</a:t>
            </a:r>
          </a:p>
          <a:p>
            <a:r>
              <a:rPr lang="en-US" dirty="0"/>
              <a:t>sshd_server:1002:NO PASSWORD*********************:8D0A16CFC061C3359DB455D00EC27035:::</a:t>
            </a:r>
          </a:p>
          <a:p>
            <a:r>
              <a:rPr lang="en-US" dirty="0"/>
              <a:t>frank:1003:NO PASSWORD*********************:36AA83BDCAB3C9FDAF321CA42A31C3FC:::</a:t>
            </a:r>
          </a:p>
        </p:txBody>
      </p:sp>
    </p:spTree>
    <p:extLst>
      <p:ext uri="{BB962C8B-B14F-4D97-AF65-F5344CB8AC3E}">
        <p14:creationId xmlns:p14="http://schemas.microsoft.com/office/powerpoint/2010/main" val="2191348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8.1 (</a:t>
            </a:r>
            <a:r>
              <a:rPr lang="en-US" dirty="0" err="1" smtClean="0"/>
              <a:t>elum</a:t>
            </a:r>
            <a:r>
              <a:rPr lang="en-US" dirty="0" smtClean="0"/>
              <a:t> VM)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199610"/>
            <a:ext cx="7004937" cy="13538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39318" y="2891447"/>
            <a:ext cx="850468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Administrator:500:NO PASSWORD*********************:</a:t>
            </a:r>
            <a:r>
              <a:rPr lang="en-US" dirty="0" smtClean="0"/>
              <a:t>95A6F564CB81A605FB03E1D9A9319485</a:t>
            </a:r>
            <a:r>
              <a:rPr lang="en-US" dirty="0"/>
              <a:t>:::</a:t>
            </a:r>
          </a:p>
          <a:p>
            <a:r>
              <a:rPr lang="en-US" dirty="0"/>
              <a:t>Guest:501:NO PASSWORD*********************:NO PASSWORD*********************:::</a:t>
            </a:r>
          </a:p>
          <a:p>
            <a:r>
              <a:rPr lang="en-US" dirty="0"/>
              <a:t>student:1001:NO PASSWORD*********************:3DBDE697D71690A769204BEB12283678::</a:t>
            </a:r>
          </a:p>
          <a:p>
            <a:r>
              <a:rPr lang="en-US" dirty="0"/>
              <a:t>:</a:t>
            </a:r>
          </a:p>
          <a:p>
            <a:r>
              <a:rPr lang="en-US" dirty="0"/>
              <a:t>frank:1002:NO PASSWORD*********************:36AA83BDCAB3C9FDAF321CA42A31C3FC:::</a:t>
            </a:r>
          </a:p>
        </p:txBody>
      </p:sp>
    </p:spTree>
    <p:extLst>
      <p:ext uri="{BB962C8B-B14F-4D97-AF65-F5344CB8AC3E}">
        <p14:creationId xmlns:p14="http://schemas.microsoft.com/office/powerpoint/2010/main" val="1316875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/>
              <a:t>Windows Stores </a:t>
            </a:r>
            <a:r>
              <a:rPr lang="en-US" dirty="0" smtClean="0"/>
              <a:t>Passwords</a:t>
            </a:r>
          </a:p>
          <a:p>
            <a:r>
              <a:rPr lang="en-US" dirty="0" smtClean="0"/>
              <a:t>Rainbow table attack</a:t>
            </a:r>
          </a:p>
          <a:p>
            <a:r>
              <a:rPr lang="en-US" dirty="0"/>
              <a:t>Cracking Windows Passwords with </a:t>
            </a:r>
            <a:r>
              <a:rPr lang="en-US" smtClean="0"/>
              <a:t>John the </a:t>
            </a:r>
            <a:r>
              <a:rPr lang="en-US" dirty="0" smtClean="0"/>
              <a:t>Ripper/</a:t>
            </a:r>
            <a:r>
              <a:rPr lang="en-US" dirty="0" err="1" smtClean="0"/>
              <a:t>Hashcat</a:t>
            </a:r>
            <a:endParaRPr lang="en-US" dirty="0"/>
          </a:p>
          <a:p>
            <a:r>
              <a:rPr lang="en-US" dirty="0" smtClean="0"/>
              <a:t>Cracking </a:t>
            </a:r>
            <a:r>
              <a:rPr lang="en-US" dirty="0"/>
              <a:t>Windows Passwords with Cain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5158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(optional) command line: specify SAM and SYSTEM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912566"/>
            <a:ext cx="8211071" cy="166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149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Cracking Windows Passwords with </a:t>
            </a:r>
            <a:r>
              <a:rPr lang="en-US" dirty="0" smtClean="0"/>
              <a:t>John Ripper/</a:t>
            </a:r>
            <a:r>
              <a:rPr lang="en-US" dirty="0" err="1" smtClean="0"/>
              <a:t>Hashcat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01947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use Kali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" y="1184650"/>
            <a:ext cx="3352800" cy="885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" y="2070475"/>
            <a:ext cx="668655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922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Crack with </a:t>
            </a:r>
            <a:r>
              <a:rPr lang="en-US" dirty="0" err="1" smtClean="0"/>
              <a:t>JohnRipple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69" y="1489540"/>
            <a:ext cx="8402223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01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Crack with </a:t>
            </a:r>
            <a:r>
              <a:rPr lang="en-US" smtClean="0"/>
              <a:t>Hashcat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148445"/>
            <a:ext cx="8030696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560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39" y="619808"/>
            <a:ext cx="6563641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456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85" y="2938461"/>
            <a:ext cx="4533900" cy="219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293" y="1738955"/>
            <a:ext cx="6220693" cy="3715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76067" y="2529840"/>
            <a:ext cx="2214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you want to crack again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905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Cracking Windows Passwords with Cain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83682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Cracking Windows Passwords with </a:t>
            </a:r>
            <a:r>
              <a:rPr lang="en-US" dirty="0" smtClean="0"/>
              <a:t>Cain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Works in Windows </a:t>
            </a:r>
            <a:r>
              <a:rPr lang="en-US" dirty="0"/>
              <a:t>7, </a:t>
            </a:r>
            <a:r>
              <a:rPr lang="en-US" dirty="0" smtClean="0"/>
              <a:t>8</a:t>
            </a:r>
          </a:p>
          <a:p>
            <a:r>
              <a:rPr lang="en-US" dirty="0" smtClean="0"/>
              <a:t>Cain will </a:t>
            </a:r>
            <a:r>
              <a:rPr lang="en-US" dirty="0"/>
              <a:t>be detected as malware by your virus scanner. </a:t>
            </a:r>
          </a:p>
        </p:txBody>
      </p:sp>
    </p:spTree>
    <p:extLst>
      <p:ext uri="{BB962C8B-B14F-4D97-AF65-F5344CB8AC3E}">
        <p14:creationId xmlns:p14="http://schemas.microsoft.com/office/powerpoint/2010/main" val="13191217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Disable Win8 Anti-virus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425"/>
            <a:ext cx="3658391" cy="17864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800" y="2737167"/>
            <a:ext cx="5537200" cy="23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561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Windows Stores Passwords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386489"/>
            <a:ext cx="4295775" cy="322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31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Disable firewall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005" y="1395602"/>
            <a:ext cx="4808637" cy="2941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25" y="1578497"/>
            <a:ext cx="2065199" cy="257578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058160" y="2866389"/>
            <a:ext cx="670560" cy="2120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783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</a:t>
            </a:r>
            <a:r>
              <a:rPr lang="en-US" dirty="0"/>
              <a:t>Cain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6140400" cy="2151563"/>
          </a:xfrm>
        </p:spPr>
        <p:txBody>
          <a:bodyPr/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Option 1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://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samsclass.info/123/proj10/ca_setup-4-9-56.7z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Password: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sam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Option 2</a:t>
            </a:r>
          </a:p>
          <a:p>
            <a:pPr lvl="1"/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985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887" y="3363912"/>
            <a:ext cx="233362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576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Cain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223183" y="66874"/>
            <a:ext cx="303922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you don't have 7-Zip, get it here:</a:t>
            </a:r>
            <a:endParaRPr kumimoji="0" lang="en-US" alt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hlinkClick r:id="rId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http://www.7-zip.org/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41" y="1240576"/>
            <a:ext cx="6419731" cy="337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340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installation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437042"/>
            <a:ext cx="360997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587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Passwords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19" y="1158351"/>
            <a:ext cx="3050997" cy="35643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529" y="1927314"/>
            <a:ext cx="4433853" cy="1210751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818125" y="2447171"/>
            <a:ext cx="477581" cy="17103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65750" y="3409950"/>
            <a:ext cx="21034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dirty="0" smtClean="0"/>
              <a:t>et user frank pass /add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524500" y="2618210"/>
            <a:ext cx="1016000" cy="791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356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Password </a:t>
            </a:r>
            <a:r>
              <a:rPr lang="en-US" dirty="0"/>
              <a:t>Hashes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05" y="1178858"/>
            <a:ext cx="3553321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36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471"/>
            <a:ext cx="9144000" cy="493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712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9" y="49710"/>
            <a:ext cx="2011591" cy="17919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26" y="2369734"/>
            <a:ext cx="7992590" cy="2353003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1361733" y="1957143"/>
            <a:ext cx="131568" cy="18159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931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12" y="1082425"/>
            <a:ext cx="5820587" cy="182905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Cracking Passwords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203528" y="2406439"/>
            <a:ext cx="1102846" cy="2130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591" y="2664258"/>
            <a:ext cx="2701134" cy="196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539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229211"/>
            <a:ext cx="4685848" cy="342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45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hash </a:t>
            </a:r>
            <a:r>
              <a:rPr lang="en-US" dirty="0"/>
              <a:t>user passwords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7925" y="1239337"/>
            <a:ext cx="7545175" cy="3610800"/>
          </a:xfrm>
        </p:spPr>
        <p:txBody>
          <a:bodyPr/>
          <a:lstStyle/>
          <a:p>
            <a:r>
              <a:rPr lang="en-US" dirty="0" smtClean="0"/>
              <a:t>Two methods of hashing of user passwords</a:t>
            </a:r>
          </a:p>
          <a:p>
            <a:pPr lvl="1"/>
            <a:r>
              <a:rPr lang="en-US" dirty="0" smtClean="0"/>
              <a:t>LAN </a:t>
            </a:r>
            <a:r>
              <a:rPr lang="en-US" dirty="0"/>
              <a:t>Manager (LM) </a:t>
            </a:r>
            <a:endParaRPr lang="en-US" dirty="0" smtClean="0"/>
          </a:p>
          <a:p>
            <a:pPr lvl="1"/>
            <a:r>
              <a:rPr lang="en-US" dirty="0" smtClean="0"/>
              <a:t>NT </a:t>
            </a:r>
            <a:r>
              <a:rPr lang="en-US" dirty="0"/>
              <a:t>LAN Manager (NTLM</a:t>
            </a:r>
            <a:r>
              <a:rPr lang="en-US" dirty="0" smtClean="0"/>
              <a:t>) </a:t>
            </a:r>
          </a:p>
          <a:p>
            <a:r>
              <a:rPr lang="en-US" dirty="0" smtClean="0"/>
              <a:t>A </a:t>
            </a:r>
            <a:r>
              <a:rPr lang="en-US" dirty="0"/>
              <a:t>hash is the result of a cryptographic function that takes an arbitrarily sized string of data, performs a mathematical encryption function on it, and returns a fixed-size string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LM hash</a:t>
            </a:r>
          </a:p>
          <a:p>
            <a:pPr lvl="1"/>
            <a:r>
              <a:rPr lang="en-US" dirty="0" smtClean="0"/>
              <a:t>NTLM hash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315262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Prevent Attacks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215314"/>
            <a:ext cx="6547884" cy="378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519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credit: rainbow table attack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21043" y="1192834"/>
            <a:ext cx="8148569" cy="3610800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hashcat</a:t>
            </a:r>
            <a:r>
              <a:rPr lang="en-US" dirty="0"/>
              <a:t> to brute-force all 1-7 character passwords (this can be done quickly).</a:t>
            </a:r>
          </a:p>
          <a:p>
            <a:r>
              <a:rPr lang="en-US" dirty="0"/>
              <a:t>Use </a:t>
            </a:r>
            <a:r>
              <a:rPr lang="en-US" dirty="0" err="1"/>
              <a:t>hashcat</a:t>
            </a:r>
            <a:r>
              <a:rPr lang="en-US" dirty="0"/>
              <a:t> to crack passwords based on rules (variable time).</a:t>
            </a:r>
          </a:p>
          <a:p>
            <a:r>
              <a:rPr lang="en-US" dirty="0"/>
              <a:t>Use rainbow tables to break complex 8-character passwords (a few hours).</a:t>
            </a:r>
          </a:p>
          <a:p>
            <a:r>
              <a:rPr lang="en-US" dirty="0"/>
              <a:t>Use rainbow tables to break complex 9-character passwords (a few days).</a:t>
            </a:r>
          </a:p>
          <a:p>
            <a:r>
              <a:rPr lang="en-US" dirty="0"/>
              <a:t>https://www.rainbowcrackalack.com/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587087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http://pentestmonkey.net/cheat-sheet/john-the-ripper-hash-formats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419713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Crack Windows 10 password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035578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</a:t>
            </a:r>
            <a:r>
              <a:rPr lang="en-US" dirty="0" smtClean="0"/>
              <a:t>10 password </a:t>
            </a:r>
            <a:r>
              <a:rPr lang="en-US" dirty="0" smtClean="0"/>
              <a:t>hash using </a:t>
            </a:r>
            <a:r>
              <a:rPr lang="en-US" dirty="0" err="1" smtClean="0"/>
              <a:t>pwdump</a:t>
            </a:r>
            <a:r>
              <a:rPr lang="en-US" dirty="0" smtClean="0"/>
              <a:t> 7-Useless </a:t>
            </a:r>
            <a:r>
              <a:rPr lang="en-US" dirty="0" smtClean="0"/>
              <a:t>due to no </a:t>
            </a:r>
            <a:r>
              <a:rPr lang="en-US" dirty="0" smtClean="0"/>
              <a:t>username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77" y="1169322"/>
            <a:ext cx="6645216" cy="125740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5177" y="2752495"/>
            <a:ext cx="694894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Administrator:500:751F98CBD4D2712F2233EC727BABD4BC:8DFCEA234D0A183D70A8C04ECBE0ECB7:::</a:t>
            </a:r>
          </a:p>
          <a:p>
            <a:r>
              <a:rPr lang="en-US" sz="1100" dirty="0"/>
              <a:t>Guest:501:96DCEE7FD8B2C4B3860DB2947D598345:B63FE087BE0371379EADD6FFAF816E47:::</a:t>
            </a:r>
          </a:p>
          <a:p>
            <a:r>
              <a:rPr lang="en-US" sz="1100" dirty="0"/>
              <a:t>¶:503:D9C7E326FBB16350D12B3DF4B343FABE:C581BCE8F1D0440ECCF132F6B9641D6D:::</a:t>
            </a:r>
          </a:p>
          <a:p>
            <a:r>
              <a:rPr lang="en-US" sz="1100" dirty="0"/>
              <a:t>¶:504:6B9B8582870AD541C9BF3A84F374F92B:BCDFDF43E69F9BA9914B60407A568338:::</a:t>
            </a:r>
          </a:p>
          <a:p>
            <a:r>
              <a:rPr lang="en-US" sz="1100" dirty="0"/>
              <a:t>¶:1000:DA0DEBE62702D258E99589C9882752D6:E4AD7BD0403DF2A85613DC15A9B596A5:::</a:t>
            </a:r>
          </a:p>
          <a:p>
            <a:r>
              <a:rPr lang="en-US" sz="1100" dirty="0">
                <a:solidFill>
                  <a:schemeClr val="tx1"/>
                </a:solidFill>
              </a:rPr>
              <a:t>student:1001:409CFAB86E5E6D45C537638984832C74:</a:t>
            </a:r>
            <a:r>
              <a:rPr lang="en-US" sz="1100" dirty="0">
                <a:solidFill>
                  <a:srgbClr val="0070C0"/>
                </a:solidFill>
              </a:rPr>
              <a:t>EF8E6C46E7318AACAA57193EF1F00007:::</a:t>
            </a:r>
          </a:p>
          <a:p>
            <a:r>
              <a:rPr lang="en-US" sz="1100" dirty="0"/>
              <a:t>¶:1002:3EC375B1F8A1A7AAC4328D155A8F4F4F:</a:t>
            </a:r>
            <a:r>
              <a:rPr lang="en-US" sz="1100" dirty="0">
                <a:solidFill>
                  <a:srgbClr val="FF0000"/>
                </a:solidFill>
              </a:rPr>
              <a:t>E1CCFE8024D5FA31970F5148CCD2F2A9</a:t>
            </a:r>
            <a:r>
              <a:rPr lang="en-US" sz="1100" dirty="0"/>
              <a:t>:::</a:t>
            </a:r>
          </a:p>
        </p:txBody>
      </p:sp>
    </p:spTree>
    <p:extLst>
      <p:ext uri="{BB962C8B-B14F-4D97-AF65-F5344CB8AC3E}">
        <p14:creationId xmlns:p14="http://schemas.microsoft.com/office/powerpoint/2010/main" val="3847802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Disable Anti-virus (Win 10)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911" y="1066099"/>
            <a:ext cx="4881443" cy="405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552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use </a:t>
            </a:r>
            <a:r>
              <a:rPr lang="en-US" dirty="0" err="1" smtClean="0"/>
              <a:t>pwdump</a:t>
            </a:r>
            <a:r>
              <a:rPr lang="en-US" dirty="0" smtClean="0"/>
              <a:t> 8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Try Firefox is Chrome doesn’t allow you to download</a:t>
            </a:r>
          </a:p>
          <a:p>
            <a:r>
              <a:rPr lang="en-US" dirty="0" smtClean="0"/>
              <a:t>Or download from </a:t>
            </a:r>
            <a:r>
              <a:rPr lang="en-US" dirty="0" err="1" smtClean="0"/>
              <a:t>onedrive</a:t>
            </a:r>
            <a:endParaRPr lang="en-US" dirty="0" smtClean="0"/>
          </a:p>
          <a:p>
            <a:r>
              <a:rPr lang="en-US" dirty="0" smtClean="0"/>
              <a:t>http</a:t>
            </a:r>
            <a:r>
              <a:rPr lang="en-US" dirty="0"/>
              <a:t>://www.blackmath.it/#Download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071134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</a:t>
            </a:r>
            <a:r>
              <a:rPr lang="en-US" dirty="0" err="1" smtClean="0"/>
              <a:t>pwdmp</a:t>
            </a:r>
            <a:r>
              <a:rPr lang="en-US" dirty="0" smtClean="0"/>
              <a:t> 8.2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203960"/>
            <a:ext cx="40963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083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from Win 10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89" y="1082425"/>
            <a:ext cx="7468391" cy="21638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2128" y="3372808"/>
            <a:ext cx="8093231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Administrator:500:AAD3B435B51404EEAAD3B435B51404EE:6974CD176818157999EF756D01B11ABD</a:t>
            </a:r>
          </a:p>
          <a:p>
            <a:r>
              <a:rPr lang="en-US" sz="1050" dirty="0"/>
              <a:t>Guest:501:AAD3B435B51404EEAAD3B435B51404EE:31D6CFE0D16AE931B73C59D7E0C089C0</a:t>
            </a:r>
          </a:p>
          <a:p>
            <a:r>
              <a:rPr lang="en-US" sz="1050" dirty="0"/>
              <a:t>DefaultAccount:503:AAD3B435B51404EEAAD3B435B51404EE:31D6CFE0D16AE931B73C59D7E0C089C0</a:t>
            </a:r>
          </a:p>
          <a:p>
            <a:r>
              <a:rPr lang="en-US" sz="1050" dirty="0"/>
              <a:t>WDAGUtilityAccount:504:AAD3B435B51404EEAAD3B435B51404EE:023B48E155226232AA9FD5384F2CCB52</a:t>
            </a:r>
          </a:p>
          <a:p>
            <a:r>
              <a:rPr lang="en-US" sz="1050" dirty="0"/>
              <a:t>sshd:1000:AAD3B435B51404EEAAD3B435B51404EE:AB43D850016462764AEAA3F7390E2FAB</a:t>
            </a:r>
          </a:p>
          <a:p>
            <a:r>
              <a:rPr lang="en-US" sz="1050" dirty="0"/>
              <a:t>student:1001:AAD3B435B51404EEAAD3B435B51404EE:3DBDE697D71690A769204BEB12283678</a:t>
            </a:r>
          </a:p>
          <a:p>
            <a:r>
              <a:rPr lang="en-US" sz="1050" dirty="0"/>
              <a:t>frank:1002:AAD3B435B51404EEAAD3B435B51404EE:36AA83BDCAB3C9FDAF321CA42A31C3FC</a:t>
            </a:r>
          </a:p>
        </p:txBody>
      </p:sp>
    </p:spTree>
    <p:extLst>
      <p:ext uri="{BB962C8B-B14F-4D97-AF65-F5344CB8AC3E}">
        <p14:creationId xmlns:p14="http://schemas.microsoft.com/office/powerpoint/2010/main" val="36509260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Help 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95" y="1893511"/>
            <a:ext cx="8413209" cy="13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40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LM vs NTLM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 Manager (LM) </a:t>
            </a:r>
            <a:endParaRPr lang="en-US" dirty="0" smtClean="0"/>
          </a:p>
          <a:p>
            <a:pPr lvl="1"/>
            <a:r>
              <a:rPr lang="en-US" dirty="0" smtClean="0"/>
              <a:t>Old method</a:t>
            </a:r>
          </a:p>
          <a:p>
            <a:pPr lvl="1"/>
            <a:r>
              <a:rPr lang="en-US" dirty="0" smtClean="0"/>
              <a:t>Data Encryption Standard (DES)</a:t>
            </a:r>
          </a:p>
          <a:p>
            <a:pPr lvl="1"/>
            <a:r>
              <a:rPr lang="en-US" dirty="0"/>
              <a:t>Windows 2000, XP, Vista, and 7</a:t>
            </a:r>
          </a:p>
          <a:p>
            <a:r>
              <a:rPr lang="en-US" dirty="0"/>
              <a:t>NT LAN Manager (NTLM) 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successor of </a:t>
            </a:r>
            <a:r>
              <a:rPr lang="en-US" dirty="0" smtClean="0"/>
              <a:t>LM</a:t>
            </a:r>
          </a:p>
          <a:p>
            <a:pPr lvl="1"/>
            <a:r>
              <a:rPr lang="en-US" dirty="0"/>
              <a:t>MD4 hashing algorithm </a:t>
            </a:r>
            <a:endParaRPr lang="en-US" dirty="0" smtClean="0"/>
          </a:p>
          <a:p>
            <a:pPr lvl="1"/>
            <a:r>
              <a:rPr lang="en-US" dirty="0" smtClean="0"/>
              <a:t>Implemented </a:t>
            </a:r>
            <a:r>
              <a:rPr lang="en-US" dirty="0"/>
              <a:t>with Windows NT </a:t>
            </a:r>
            <a:r>
              <a:rPr lang="en-US" dirty="0" smtClean="0"/>
              <a:t>4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59732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 vs NTLM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263135"/>
            <a:ext cx="2697816" cy="34596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554" y="1386840"/>
            <a:ext cx="3819995" cy="297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80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by yourself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747925" y="4068629"/>
            <a:ext cx="7824575" cy="952951"/>
          </a:xfrm>
        </p:spPr>
        <p:txBody>
          <a:bodyPr/>
          <a:lstStyle/>
          <a:p>
            <a:pPr marL="63500" indent="0">
              <a:buNone/>
            </a:pPr>
            <a:r>
              <a:rPr lang="en-US" sz="1200" dirty="0">
                <a:hlinkClick r:id="rId2"/>
              </a:rPr>
              <a:t>https://</a:t>
            </a:r>
            <a:r>
              <a:rPr lang="en-US" sz="1200" dirty="0" smtClean="0">
                <a:hlinkClick r:id="rId2"/>
              </a:rPr>
              <a:t>asecuritysite.com/encryption/lmhash?sortby=hashme</a:t>
            </a:r>
            <a:endParaRPr lang="en-US" sz="1200" dirty="0" smtClean="0"/>
          </a:p>
          <a:p>
            <a:pPr marL="63500" indent="0">
              <a:buNone/>
            </a:pPr>
            <a:r>
              <a:rPr lang="en-US" sz="1200" dirty="0" smtClean="0"/>
              <a:t>B267DF22CB945E3EAAD3B435B51404EE</a:t>
            </a:r>
          </a:p>
          <a:p>
            <a:pPr marL="63500" indent="0">
              <a:buNone/>
            </a:pPr>
            <a:r>
              <a:rPr lang="en-US" sz="1200" dirty="0" smtClean="0"/>
              <a:t>36AA83BDCAB3C9FDAF321CA42A31C3FC</a:t>
            </a: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25" y="1082425"/>
            <a:ext cx="5418717" cy="298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46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Weakness of NTLM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7983564" cy="3610800"/>
          </a:xfrm>
        </p:spPr>
        <p:txBody>
          <a:bodyPr/>
          <a:lstStyle/>
          <a:p>
            <a:r>
              <a:rPr lang="en-US" dirty="0" smtClean="0"/>
              <a:t>Brute force attack</a:t>
            </a:r>
          </a:p>
          <a:p>
            <a:pPr lvl="1"/>
            <a:r>
              <a:rPr lang="en-US" dirty="0" smtClean="0"/>
              <a:t>not working with long password</a:t>
            </a:r>
          </a:p>
          <a:p>
            <a:r>
              <a:rPr lang="en-US" dirty="0" smtClean="0"/>
              <a:t>Dictionary attack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not </a:t>
            </a:r>
            <a:r>
              <a:rPr lang="en-US" dirty="0"/>
              <a:t>working with long </a:t>
            </a:r>
            <a:r>
              <a:rPr lang="en-US" dirty="0" smtClean="0"/>
              <a:t>password</a:t>
            </a:r>
            <a:endParaRPr lang="en-US" dirty="0"/>
          </a:p>
          <a:p>
            <a:r>
              <a:rPr lang="en-US" dirty="0" smtClean="0"/>
              <a:t>Problem of these attacks</a:t>
            </a:r>
          </a:p>
          <a:p>
            <a:pPr lvl="1"/>
            <a:r>
              <a:rPr lang="en-US" dirty="0" smtClean="0"/>
              <a:t>Need large space if password is long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1026" name="Picture 2" descr="Image result for rainbow tables atta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068" y="159718"/>
            <a:ext cx="3387725" cy="265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3802380" y="1082425"/>
            <a:ext cx="1432560" cy="624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604260" y="1615440"/>
            <a:ext cx="1524000" cy="922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960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Rainbow tables </a:t>
            </a:r>
            <a:r>
              <a:rPr lang="en-US" dirty="0" smtClean="0"/>
              <a:t>attack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577" y="1111937"/>
            <a:ext cx="2836343" cy="2263723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precomputed table for reversing cryptographic hash functions, </a:t>
            </a:r>
            <a:endParaRPr lang="en-US" dirty="0" smtClean="0"/>
          </a:p>
          <a:p>
            <a:r>
              <a:rPr lang="en-US" smtClean="0"/>
              <a:t>Need more space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Oval 4"/>
          <p:cNvSpPr/>
          <p:nvPr/>
        </p:nvSpPr>
        <p:spPr>
          <a:xfrm>
            <a:off x="4101480" y="1549874"/>
            <a:ext cx="1516380" cy="142494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7124700" y="1562100"/>
            <a:ext cx="1409700" cy="142494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267200" y="108242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Plaintexts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76944" y="1082425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Hashes</a:t>
            </a:r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>
            <a:off x="4754166" y="1539234"/>
            <a:ext cx="3114917" cy="978771"/>
          </a:xfrm>
          <a:custGeom>
            <a:avLst/>
            <a:gdLst>
              <a:gd name="connsiteX0" fmla="*/ 244554 w 3114917"/>
              <a:gd name="connsiteY0" fmla="*/ 381006 h 978771"/>
              <a:gd name="connsiteX1" fmla="*/ 1456134 w 3114917"/>
              <a:gd name="connsiteY1" fmla="*/ 6 h 978771"/>
              <a:gd name="connsiteX2" fmla="*/ 2964894 w 3114917"/>
              <a:gd name="connsiteY2" fmla="*/ 388626 h 978771"/>
              <a:gd name="connsiteX3" fmla="*/ 625554 w 3114917"/>
              <a:gd name="connsiteY3" fmla="*/ 571506 h 978771"/>
              <a:gd name="connsiteX4" fmla="*/ 1463754 w 3114917"/>
              <a:gd name="connsiteY4" fmla="*/ 259086 h 978771"/>
              <a:gd name="connsiteX5" fmla="*/ 2964894 w 3114917"/>
              <a:gd name="connsiteY5" fmla="*/ 655326 h 978771"/>
              <a:gd name="connsiteX6" fmla="*/ 2759154 w 3114917"/>
              <a:gd name="connsiteY6" fmla="*/ 967746 h 978771"/>
              <a:gd name="connsiteX7" fmla="*/ 290274 w 3114917"/>
              <a:gd name="connsiteY7" fmla="*/ 906786 h 978771"/>
              <a:gd name="connsiteX8" fmla="*/ 145494 w 3114917"/>
              <a:gd name="connsiteY8" fmla="*/ 891546 h 978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4917" h="978771">
                <a:moveTo>
                  <a:pt x="244554" y="381006"/>
                </a:moveTo>
                <a:cubicBezTo>
                  <a:pt x="623649" y="189871"/>
                  <a:pt x="1002744" y="-1264"/>
                  <a:pt x="1456134" y="6"/>
                </a:cubicBezTo>
                <a:cubicBezTo>
                  <a:pt x="1909524" y="1276"/>
                  <a:pt x="3103324" y="293376"/>
                  <a:pt x="2964894" y="388626"/>
                </a:cubicBezTo>
                <a:cubicBezTo>
                  <a:pt x="2826464" y="483876"/>
                  <a:pt x="875744" y="593096"/>
                  <a:pt x="625554" y="571506"/>
                </a:cubicBezTo>
                <a:cubicBezTo>
                  <a:pt x="375364" y="549916"/>
                  <a:pt x="1073864" y="245116"/>
                  <a:pt x="1463754" y="259086"/>
                </a:cubicBezTo>
                <a:cubicBezTo>
                  <a:pt x="1853644" y="273056"/>
                  <a:pt x="2748994" y="537216"/>
                  <a:pt x="2964894" y="655326"/>
                </a:cubicBezTo>
                <a:cubicBezTo>
                  <a:pt x="3180794" y="773436"/>
                  <a:pt x="3204924" y="925836"/>
                  <a:pt x="2759154" y="967746"/>
                </a:cubicBezTo>
                <a:cubicBezTo>
                  <a:pt x="2313384" y="1009656"/>
                  <a:pt x="725884" y="919486"/>
                  <a:pt x="290274" y="906786"/>
                </a:cubicBezTo>
                <a:cubicBezTo>
                  <a:pt x="-145336" y="894086"/>
                  <a:pt x="79" y="892816"/>
                  <a:pt x="145494" y="89154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7772400" y="2369820"/>
            <a:ext cx="139706" cy="129540"/>
          </a:xfrm>
          <a:custGeom>
            <a:avLst/>
            <a:gdLst>
              <a:gd name="connsiteX0" fmla="*/ 0 w 139706"/>
              <a:gd name="connsiteY0" fmla="*/ 0 h 129540"/>
              <a:gd name="connsiteX1" fmla="*/ 137160 w 139706"/>
              <a:gd name="connsiteY1" fmla="*/ 7620 h 129540"/>
              <a:gd name="connsiteX2" fmla="*/ 114300 w 139706"/>
              <a:gd name="connsiteY2" fmla="*/ 30480 h 129540"/>
              <a:gd name="connsiteX3" fmla="*/ 91440 w 139706"/>
              <a:gd name="connsiteY3" fmla="*/ 38100 h 129540"/>
              <a:gd name="connsiteX4" fmla="*/ 60960 w 139706"/>
              <a:gd name="connsiteY4" fmla="*/ 106680 h 129540"/>
              <a:gd name="connsiteX5" fmla="*/ 53340 w 139706"/>
              <a:gd name="connsiteY5" fmla="*/ 129540 h 12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9706" h="129540">
                <a:moveTo>
                  <a:pt x="0" y="0"/>
                </a:moveTo>
                <a:cubicBezTo>
                  <a:pt x="45720" y="2540"/>
                  <a:pt x="92916" y="-4179"/>
                  <a:pt x="137160" y="7620"/>
                </a:cubicBezTo>
                <a:cubicBezTo>
                  <a:pt x="147572" y="10397"/>
                  <a:pt x="123266" y="24502"/>
                  <a:pt x="114300" y="30480"/>
                </a:cubicBezTo>
                <a:cubicBezTo>
                  <a:pt x="107617" y="34935"/>
                  <a:pt x="99060" y="35560"/>
                  <a:pt x="91440" y="38100"/>
                </a:cubicBezTo>
                <a:cubicBezTo>
                  <a:pt x="67289" y="74326"/>
                  <a:pt x="79096" y="52272"/>
                  <a:pt x="60960" y="106680"/>
                </a:cubicBezTo>
                <a:lnTo>
                  <a:pt x="53340" y="12954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5349240" y="1958340"/>
            <a:ext cx="175260" cy="160020"/>
          </a:xfrm>
          <a:custGeom>
            <a:avLst/>
            <a:gdLst>
              <a:gd name="connsiteX0" fmla="*/ 15240 w 175260"/>
              <a:gd name="connsiteY0" fmla="*/ 0 h 160020"/>
              <a:gd name="connsiteX1" fmla="*/ 7620 w 175260"/>
              <a:gd name="connsiteY1" fmla="*/ 38100 h 160020"/>
              <a:gd name="connsiteX2" fmla="*/ 0 w 175260"/>
              <a:gd name="connsiteY2" fmla="*/ 60960 h 160020"/>
              <a:gd name="connsiteX3" fmla="*/ 7620 w 175260"/>
              <a:gd name="connsiteY3" fmla="*/ 160020 h 160020"/>
              <a:gd name="connsiteX4" fmla="*/ 53340 w 175260"/>
              <a:gd name="connsiteY4" fmla="*/ 144780 h 160020"/>
              <a:gd name="connsiteX5" fmla="*/ 121920 w 175260"/>
              <a:gd name="connsiteY5" fmla="*/ 129540 h 160020"/>
              <a:gd name="connsiteX6" fmla="*/ 144780 w 175260"/>
              <a:gd name="connsiteY6" fmla="*/ 114300 h 160020"/>
              <a:gd name="connsiteX7" fmla="*/ 175260 w 175260"/>
              <a:gd name="connsiteY7" fmla="*/ 83820 h 160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5260" h="160020">
                <a:moveTo>
                  <a:pt x="15240" y="0"/>
                </a:moveTo>
                <a:cubicBezTo>
                  <a:pt x="12700" y="12700"/>
                  <a:pt x="10761" y="25535"/>
                  <a:pt x="7620" y="38100"/>
                </a:cubicBezTo>
                <a:cubicBezTo>
                  <a:pt x="5672" y="45892"/>
                  <a:pt x="0" y="52928"/>
                  <a:pt x="0" y="60960"/>
                </a:cubicBezTo>
                <a:cubicBezTo>
                  <a:pt x="0" y="94078"/>
                  <a:pt x="5080" y="127000"/>
                  <a:pt x="7620" y="160020"/>
                </a:cubicBezTo>
                <a:cubicBezTo>
                  <a:pt x="22860" y="154940"/>
                  <a:pt x="37494" y="147421"/>
                  <a:pt x="53340" y="144780"/>
                </a:cubicBezTo>
                <a:cubicBezTo>
                  <a:pt x="70900" y="141853"/>
                  <a:pt x="103161" y="138919"/>
                  <a:pt x="121920" y="129540"/>
                </a:cubicBezTo>
                <a:cubicBezTo>
                  <a:pt x="130111" y="125444"/>
                  <a:pt x="137160" y="119380"/>
                  <a:pt x="144780" y="114300"/>
                </a:cubicBezTo>
                <a:cubicBezTo>
                  <a:pt x="163170" y="86714"/>
                  <a:pt x="151829" y="95536"/>
                  <a:pt x="175260" y="8382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7597140" y="1912620"/>
            <a:ext cx="138792" cy="121920"/>
          </a:xfrm>
          <a:custGeom>
            <a:avLst/>
            <a:gdLst>
              <a:gd name="connsiteX0" fmla="*/ 0 w 138792"/>
              <a:gd name="connsiteY0" fmla="*/ 0 h 121920"/>
              <a:gd name="connsiteX1" fmla="*/ 99060 w 138792"/>
              <a:gd name="connsiteY1" fmla="*/ 7620 h 121920"/>
              <a:gd name="connsiteX2" fmla="*/ 137160 w 138792"/>
              <a:gd name="connsiteY2" fmla="*/ 15240 h 121920"/>
              <a:gd name="connsiteX3" fmla="*/ 121920 w 138792"/>
              <a:gd name="connsiteY3" fmla="*/ 76200 h 121920"/>
              <a:gd name="connsiteX4" fmla="*/ 106680 w 138792"/>
              <a:gd name="connsiteY4" fmla="*/ 121920 h 12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792" h="121920">
                <a:moveTo>
                  <a:pt x="0" y="0"/>
                </a:moveTo>
                <a:cubicBezTo>
                  <a:pt x="33020" y="2540"/>
                  <a:pt x="66145" y="3963"/>
                  <a:pt x="99060" y="7620"/>
                </a:cubicBezTo>
                <a:cubicBezTo>
                  <a:pt x="111932" y="9050"/>
                  <a:pt x="133064" y="2953"/>
                  <a:pt x="137160" y="15240"/>
                </a:cubicBezTo>
                <a:cubicBezTo>
                  <a:pt x="143784" y="35111"/>
                  <a:pt x="128544" y="56329"/>
                  <a:pt x="121920" y="76200"/>
                </a:cubicBezTo>
                <a:lnTo>
                  <a:pt x="106680" y="12192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4996148" y="1798320"/>
            <a:ext cx="116872" cy="167640"/>
          </a:xfrm>
          <a:custGeom>
            <a:avLst/>
            <a:gdLst>
              <a:gd name="connsiteX0" fmla="*/ 40672 w 116872"/>
              <a:gd name="connsiteY0" fmla="*/ 0 h 167640"/>
              <a:gd name="connsiteX1" fmla="*/ 25432 w 116872"/>
              <a:gd name="connsiteY1" fmla="*/ 99060 h 167640"/>
              <a:gd name="connsiteX2" fmla="*/ 10192 w 116872"/>
              <a:gd name="connsiteY2" fmla="*/ 144780 h 167640"/>
              <a:gd name="connsiteX3" fmla="*/ 2572 w 116872"/>
              <a:gd name="connsiteY3" fmla="*/ 167640 h 167640"/>
              <a:gd name="connsiteX4" fmla="*/ 116872 w 116872"/>
              <a:gd name="connsiteY4" fmla="*/ 167640 h 167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72" h="167640">
                <a:moveTo>
                  <a:pt x="40672" y="0"/>
                </a:moveTo>
                <a:cubicBezTo>
                  <a:pt x="35306" y="48296"/>
                  <a:pt x="37078" y="60241"/>
                  <a:pt x="25432" y="99060"/>
                </a:cubicBezTo>
                <a:cubicBezTo>
                  <a:pt x="20816" y="114447"/>
                  <a:pt x="15272" y="129540"/>
                  <a:pt x="10192" y="144780"/>
                </a:cubicBezTo>
                <a:cubicBezTo>
                  <a:pt x="7652" y="152400"/>
                  <a:pt x="-5460" y="167640"/>
                  <a:pt x="2572" y="167640"/>
                </a:cubicBezTo>
                <a:lnTo>
                  <a:pt x="116872" y="16764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191656" y="225025"/>
            <a:ext cx="3720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any h in Hashes, if R(h)-&gt;H() is found in Plaintext, we can find P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131955" y="1231457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210300" y="262128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</a:t>
            </a:r>
            <a:endParaRPr lang="en-US" dirty="0"/>
          </a:p>
        </p:txBody>
      </p:sp>
      <p:pic>
        <p:nvPicPr>
          <p:cNvPr id="2050" name="Picture 2" descr="https://upload.wikimedia.org/wikipedia/commons/thumb/e/e2/Simple_rainbow_table.svg/550px-Simple_rainbow_tabl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485" y="3054409"/>
            <a:ext cx="5238750" cy="201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643327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5500</TotalTime>
  <Words>677</Words>
  <Application>Microsoft Office PowerPoint</Application>
  <PresentationFormat>On-screen Show (16:9)</PresentationFormat>
  <Paragraphs>182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Brush Script MT</vt:lpstr>
      <vt:lpstr>Adobe Devanagari</vt:lpstr>
      <vt:lpstr>Calibri</vt:lpstr>
      <vt:lpstr>Dosis</vt:lpstr>
      <vt:lpstr>Bahnschrift Light Condensed</vt:lpstr>
      <vt:lpstr>Britannic Bold</vt:lpstr>
      <vt:lpstr>Times New Roman</vt:lpstr>
      <vt:lpstr>Arial</vt:lpstr>
      <vt:lpstr>Sniglet</vt:lpstr>
      <vt:lpstr>Friar template</vt:lpstr>
      <vt:lpstr>Cracking Windows Passwords</vt:lpstr>
      <vt:lpstr>Overview</vt:lpstr>
      <vt:lpstr>How Windows Stores Passwords</vt:lpstr>
      <vt:lpstr>How to hash user passwords</vt:lpstr>
      <vt:lpstr>LM vs NTLM</vt:lpstr>
      <vt:lpstr>LM vs NTLM</vt:lpstr>
      <vt:lpstr>Try by yourself</vt:lpstr>
      <vt:lpstr>Weakness of NTLM</vt:lpstr>
      <vt:lpstr>Rainbow tables attack</vt:lpstr>
      <vt:lpstr>How extract NTLM hashcode using Pwdumer7</vt:lpstr>
      <vt:lpstr>Creating Passwords </vt:lpstr>
      <vt:lpstr>Location of NTLM hashes</vt:lpstr>
      <vt:lpstr>Download Password Dumper</vt:lpstr>
      <vt:lpstr>Disable Anti-virus (Win 8)</vt:lpstr>
      <vt:lpstr>Unzip pwdump7/zip</vt:lpstr>
      <vt:lpstr>Open Command Prompt </vt:lpstr>
      <vt:lpstr>Run dump command</vt:lpstr>
      <vt:lpstr>Extracted NTML hashes (Local VM- Win 7)</vt:lpstr>
      <vt:lpstr>Windows 8.1 (elum VM)</vt:lpstr>
      <vt:lpstr>(optional) command line: specify SAM and SYSTEM</vt:lpstr>
      <vt:lpstr>Cracking Windows Passwords with John Ripper/Hashcat</vt:lpstr>
      <vt:lpstr>Try use Kali</vt:lpstr>
      <vt:lpstr>Crack with JohnRipple</vt:lpstr>
      <vt:lpstr>Crack with Hashcat</vt:lpstr>
      <vt:lpstr>PowerPoint Presentation</vt:lpstr>
      <vt:lpstr>Notes</vt:lpstr>
      <vt:lpstr>Cracking Windows Passwords with Cain</vt:lpstr>
      <vt:lpstr>Cracking Windows Passwords with Cain</vt:lpstr>
      <vt:lpstr>Disable Win8 Anti-virus</vt:lpstr>
      <vt:lpstr>Disable firewall</vt:lpstr>
      <vt:lpstr>Download Cain</vt:lpstr>
      <vt:lpstr>Installing Cain</vt:lpstr>
      <vt:lpstr>After installation</vt:lpstr>
      <vt:lpstr>Creating Passwords </vt:lpstr>
      <vt:lpstr>Show Password Hashes</vt:lpstr>
      <vt:lpstr>PowerPoint Presentation</vt:lpstr>
      <vt:lpstr>PowerPoint Presentation</vt:lpstr>
      <vt:lpstr>Cracking Passwords</vt:lpstr>
      <vt:lpstr>Results</vt:lpstr>
      <vt:lpstr>Prevent Attacks</vt:lpstr>
      <vt:lpstr>Extra credit: rainbow table attack</vt:lpstr>
      <vt:lpstr>Reference</vt:lpstr>
      <vt:lpstr>Crack Windows 10 password</vt:lpstr>
      <vt:lpstr>Windows 10 password hash using pwdump 7-Useless due to no username</vt:lpstr>
      <vt:lpstr>Disable Anti-virus (Win 10)</vt:lpstr>
      <vt:lpstr>Solution: use pwdump 8</vt:lpstr>
      <vt:lpstr>Download pwdmp 8.2</vt:lpstr>
      <vt:lpstr>Hash from Win 10</vt:lpstr>
      <vt:lpstr>Help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Fxu</dc:creator>
  <cp:lastModifiedBy>Frank Xu</cp:lastModifiedBy>
  <cp:revision>653</cp:revision>
  <dcterms:modified xsi:type="dcterms:W3CDTF">2020-08-28T22:19:41Z</dcterms:modified>
</cp:coreProperties>
</file>